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5" r:id="rId7"/>
    <p:sldId id="260" r:id="rId8"/>
    <p:sldId id="264" r:id="rId9"/>
    <p:sldId id="261"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86433" autoAdjust="0"/>
  </p:normalViewPr>
  <p:slideViewPr>
    <p:cSldViewPr snapToGrid="0">
      <p:cViewPr varScale="1">
        <p:scale>
          <a:sx n="57" d="100"/>
          <a:sy n="57" d="100"/>
        </p:scale>
        <p:origin x="726" y="66"/>
      </p:cViewPr>
      <p:guideLst/>
    </p:cSldViewPr>
  </p:slideViewPr>
  <p:outlineViewPr>
    <p:cViewPr>
      <p:scale>
        <a:sx n="33" d="100"/>
        <a:sy n="33" d="100"/>
      </p:scale>
      <p:origin x="0" y="-52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3184-FD3E-4743-9688-468B10BA5B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6F6BF2-0079-4DF3-A6D8-8B25A4155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D9531-61C6-4BBB-B9D8-E3B3BEF9E84C}"/>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2B7AC52B-2DD7-4ADA-83B6-707DCF79B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693E9-EA85-4829-A9C9-358DB1E66DCC}"/>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00917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7204-F48A-4536-87A5-B4A068DF71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F1DE20-6336-4762-AE85-B12892FF65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3D042-14B0-47C6-87EE-A6101C6B96FF}"/>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6C23C2B7-7E52-44FF-8C05-8E58D6018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1D74A-EF5C-4785-BE11-0A22E2A1EFD4}"/>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32717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FEBC2-5BAD-470E-B87E-B28C4152E0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7291A-2231-4FD6-B8E9-2DAA1930BF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A950D-C034-42A1-B342-9FA1B112FB27}"/>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2371ED70-47A0-460D-B37B-5033B2212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021EE-9692-466D-AAEC-4F6765E40007}"/>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40245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5BBC-2500-4F5E-BEC7-4A6B81EF00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2ACE2-A51F-48C1-A1F7-199F2E9C94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EBC1-50C0-4DF9-8E4D-929444245469}"/>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40074932-3471-4319-9FBD-738085533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93691-2CB4-45B8-84FF-623D8E7C5450}"/>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339498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7922-26D2-42E2-8B1E-E78752932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940096-6E1B-464F-9C76-1FD448A95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29591E-4F5E-4C8A-A528-D387D9D8EF01}"/>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057B241B-6A57-4607-A152-ECA73C21F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E27B9-0165-4DF4-AF2F-CBA808057A4C}"/>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80791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13A7-C40B-4AFA-AC7F-36A559348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A1900-36A0-4ECE-901C-B1C31F18E5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D12DD-B15D-4183-A38C-3AEAAA5C9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81E76F-E23F-4119-8D3D-C6560F9668F7}"/>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6" name="Footer Placeholder 5">
            <a:extLst>
              <a:ext uri="{FF2B5EF4-FFF2-40B4-BE49-F238E27FC236}">
                <a16:creationId xmlns:a16="http://schemas.microsoft.com/office/drawing/2014/main" id="{25623563-D9B0-4187-B221-8BB56AC2D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BC753-0751-40A6-821E-852D5A04B3F1}"/>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130662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5D7C-1695-46CB-84A0-D18E89598A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27A6D-5E30-4558-9285-BE09C6798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F64640-DEC9-4EE2-B77E-AF0262F42F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D7B96-D3D5-4900-AA65-771D7BA38C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1FB82F-949E-4F72-BFFB-D3750A1A4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C7131A-AAC9-4FA6-B143-A8F3AB698CD1}"/>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8" name="Footer Placeholder 7">
            <a:extLst>
              <a:ext uri="{FF2B5EF4-FFF2-40B4-BE49-F238E27FC236}">
                <a16:creationId xmlns:a16="http://schemas.microsoft.com/office/drawing/2014/main" id="{688ADDB4-2D2D-48D6-8D21-9A8297066D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EE043-BAD8-4F4C-8C6B-53FD4DF1310E}"/>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17642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5EBE-88D2-4FFA-81B7-DE1F7647F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3BC7C-1ADB-4F29-A18F-A322260B9BD0}"/>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4" name="Footer Placeholder 3">
            <a:extLst>
              <a:ext uri="{FF2B5EF4-FFF2-40B4-BE49-F238E27FC236}">
                <a16:creationId xmlns:a16="http://schemas.microsoft.com/office/drawing/2014/main" id="{ECC0E55C-FD76-4516-A483-592834C98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8B6C5A-5A77-427C-AEB6-35A16F640E27}"/>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50039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C0CAE-E9AF-43B3-920B-0C1074DACF41}"/>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3" name="Footer Placeholder 2">
            <a:extLst>
              <a:ext uri="{FF2B5EF4-FFF2-40B4-BE49-F238E27FC236}">
                <a16:creationId xmlns:a16="http://schemas.microsoft.com/office/drawing/2014/main" id="{348CA250-7C14-4E32-BBF9-3605C12090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25015-B1AF-4EB5-825B-85181CE840AB}"/>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88130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0843-F596-49C6-A8C9-B3700B618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0448C-FC3D-4E94-A914-06D76A7BC3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A20B26-0F87-4DD0-8683-84F453C09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5E247B-9DF4-41BC-809F-05E99F7B02B5}"/>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6" name="Footer Placeholder 5">
            <a:extLst>
              <a:ext uri="{FF2B5EF4-FFF2-40B4-BE49-F238E27FC236}">
                <a16:creationId xmlns:a16="http://schemas.microsoft.com/office/drawing/2014/main" id="{0A4B1F19-B66E-4EB0-9096-9E847BAE9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979A3-1ADD-4E4F-AF5E-1C5E5F5E5105}"/>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162999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359A-3015-4ADA-8420-E11A47701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9465FB-13F3-4619-A503-C4DDBCD72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0CAFD-6DA4-4FCA-B2E1-3DE138CDA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BE5D35-ADB0-415F-B0B4-B91C74850F72}"/>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6" name="Footer Placeholder 5">
            <a:extLst>
              <a:ext uri="{FF2B5EF4-FFF2-40B4-BE49-F238E27FC236}">
                <a16:creationId xmlns:a16="http://schemas.microsoft.com/office/drawing/2014/main" id="{24AD4088-EF3A-4968-9949-400ECA015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5913B-7720-4898-945B-F496D694D534}"/>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65990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7002C-8E8B-4756-93A2-9A91200814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5E56C8-DB60-4D8F-AB0E-286888235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B8BB9-6A77-47CE-8E05-EB572DB25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AB1E943B-2571-4439-92F2-A09310C78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F3B7A0-A526-4191-B4D9-CD9539960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43606-D3BD-4DAD-9A97-5379809A65B9}" type="slidenum">
              <a:rPr lang="en-US" smtClean="0"/>
              <a:t>‹#›</a:t>
            </a:fld>
            <a:endParaRPr lang="en-US"/>
          </a:p>
        </p:txBody>
      </p:sp>
    </p:spTree>
    <p:extLst>
      <p:ext uri="{BB962C8B-B14F-4D97-AF65-F5344CB8AC3E}">
        <p14:creationId xmlns:p14="http://schemas.microsoft.com/office/powerpoint/2010/main" val="2389412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89B1-B626-4471-9F70-717670711714}"/>
              </a:ext>
            </a:extLst>
          </p:cNvPr>
          <p:cNvSpPr>
            <a:spLocks noGrp="1"/>
          </p:cNvSpPr>
          <p:nvPr>
            <p:ph type="ctrTitle"/>
          </p:nvPr>
        </p:nvSpPr>
        <p:spPr>
          <a:xfrm>
            <a:off x="1524000" y="1122363"/>
            <a:ext cx="9144000" cy="2387600"/>
          </a:xfrm>
        </p:spPr>
        <p:txBody>
          <a:bodyPr anchor="ctr">
            <a:noAutofit/>
          </a:bodyPr>
          <a:lstStyle/>
          <a:p>
            <a:r>
              <a:rPr lang="en-US" sz="4000" b="1" dirty="0">
                <a:latin typeface="+mn-lt"/>
              </a:rPr>
              <a:t>Proposed Conceptual Public Access Plan</a:t>
            </a:r>
            <a:br>
              <a:rPr lang="en-US" sz="2800" dirty="0">
                <a:latin typeface="+mn-lt"/>
              </a:rPr>
            </a:br>
            <a:r>
              <a:rPr lang="en-US" sz="3200" dirty="0">
                <a:latin typeface="+mn-lt"/>
              </a:rPr>
              <a:t>South Lake Conservation Area</a:t>
            </a:r>
            <a:br>
              <a:rPr lang="en-US" sz="2800" dirty="0">
                <a:latin typeface="+mn-lt"/>
              </a:rPr>
            </a:br>
            <a:r>
              <a:rPr lang="en-US" sz="2800" dirty="0">
                <a:latin typeface="+mn-lt"/>
              </a:rPr>
              <a:t>Brevard County Environmentally Endangered Lands Program</a:t>
            </a:r>
          </a:p>
        </p:txBody>
      </p:sp>
      <p:sp>
        <p:nvSpPr>
          <p:cNvPr id="3" name="Subtitle 2">
            <a:extLst>
              <a:ext uri="{FF2B5EF4-FFF2-40B4-BE49-F238E27FC236}">
                <a16:creationId xmlns:a16="http://schemas.microsoft.com/office/drawing/2014/main" id="{72AAF3A2-5A5C-47D1-A7EE-26D1AC6C9D7A}"/>
              </a:ext>
            </a:extLst>
          </p:cNvPr>
          <p:cNvSpPr>
            <a:spLocks noGrp="1"/>
          </p:cNvSpPr>
          <p:nvPr>
            <p:ph type="subTitle" idx="1"/>
          </p:nvPr>
        </p:nvSpPr>
        <p:spPr>
          <a:xfrm>
            <a:off x="1524000" y="3509963"/>
            <a:ext cx="9144000" cy="2225674"/>
          </a:xfrm>
        </p:spPr>
        <p:txBody>
          <a:bodyPr>
            <a:normAutofit lnSpcReduction="10000"/>
          </a:bodyPr>
          <a:lstStyle/>
          <a:p>
            <a:r>
              <a:rPr lang="en-US" dirty="0"/>
              <a:t>February 27, 2020 - 6:00 pm</a:t>
            </a:r>
          </a:p>
          <a:p>
            <a:r>
              <a:rPr lang="en-US" dirty="0"/>
              <a:t>Enchanted Forest Sanctuary </a:t>
            </a:r>
          </a:p>
          <a:p>
            <a:r>
              <a:rPr lang="en-US" dirty="0"/>
              <a:t>Management and Education Center</a:t>
            </a:r>
          </a:p>
          <a:p>
            <a:r>
              <a:rPr lang="en-US" dirty="0"/>
              <a:t>444 Columbia Blvd.</a:t>
            </a:r>
          </a:p>
          <a:p>
            <a:r>
              <a:rPr lang="en-US" dirty="0"/>
              <a:t>Titusville, FL 32780</a:t>
            </a:r>
          </a:p>
        </p:txBody>
      </p:sp>
      <p:pic>
        <p:nvPicPr>
          <p:cNvPr id="4" name="Picture 3">
            <a:extLst>
              <a:ext uri="{FF2B5EF4-FFF2-40B4-BE49-F238E27FC236}">
                <a16:creationId xmlns:a16="http://schemas.microsoft.com/office/drawing/2014/main" id="{A73D96F4-4868-4F7F-9AB0-BAE516BB9F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24000" y="3909270"/>
            <a:ext cx="1563000" cy="1826367"/>
          </a:xfrm>
          <a:prstGeom prst="rect">
            <a:avLst/>
          </a:prstGeom>
        </p:spPr>
      </p:pic>
      <p:pic>
        <p:nvPicPr>
          <p:cNvPr id="1026" name="Picture 2">
            <a:extLst>
              <a:ext uri="{FF2B5EF4-FFF2-40B4-BE49-F238E27FC236}">
                <a16:creationId xmlns:a16="http://schemas.microsoft.com/office/drawing/2014/main" id="{19697512-65A8-43C6-AB29-35FA9E052D1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450" y="4204327"/>
            <a:ext cx="17335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0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913123-6FC8-40B7-AD07-3F544A795B68}"/>
              </a:ext>
            </a:extLst>
          </p:cNvPr>
          <p:cNvSpPr>
            <a:spLocks noGrp="1"/>
          </p:cNvSpPr>
          <p:nvPr>
            <p:ph type="title"/>
          </p:nvPr>
        </p:nvSpPr>
        <p:spPr>
          <a:xfrm>
            <a:off x="839788" y="365125"/>
            <a:ext cx="10515600" cy="644278"/>
          </a:xfrm>
        </p:spPr>
        <p:txBody>
          <a:bodyPr>
            <a:noAutofit/>
          </a:bodyPr>
          <a:lstStyle/>
          <a:p>
            <a:pPr algn="ctr"/>
            <a:r>
              <a:rPr lang="en-US" sz="3000" dirty="0">
                <a:latin typeface="+mn-lt"/>
              </a:rPr>
              <a:t>Environmentally Endangered Lands Program</a:t>
            </a:r>
          </a:p>
        </p:txBody>
      </p:sp>
      <p:sp>
        <p:nvSpPr>
          <p:cNvPr id="3" name="Text Placeholder 2">
            <a:extLst>
              <a:ext uri="{FF2B5EF4-FFF2-40B4-BE49-F238E27FC236}">
                <a16:creationId xmlns:a16="http://schemas.microsoft.com/office/drawing/2014/main" id="{A1471C29-37E4-4C9B-AB7A-E35B682307CD}"/>
              </a:ext>
            </a:extLst>
          </p:cNvPr>
          <p:cNvSpPr>
            <a:spLocks noGrp="1"/>
          </p:cNvSpPr>
          <p:nvPr>
            <p:ph type="body" idx="1"/>
          </p:nvPr>
        </p:nvSpPr>
        <p:spPr>
          <a:xfrm>
            <a:off x="839788" y="1359025"/>
            <a:ext cx="5157787" cy="823912"/>
          </a:xfrm>
        </p:spPr>
        <p:txBody>
          <a:bodyPr anchor="t"/>
          <a:lstStyle/>
          <a:p>
            <a:pPr algn="ctr"/>
            <a:r>
              <a:rPr lang="en-US" dirty="0"/>
              <a:t>Mission Statement</a:t>
            </a:r>
          </a:p>
        </p:txBody>
      </p:sp>
      <p:sp>
        <p:nvSpPr>
          <p:cNvPr id="4" name="Content Placeholder 3">
            <a:extLst>
              <a:ext uri="{FF2B5EF4-FFF2-40B4-BE49-F238E27FC236}">
                <a16:creationId xmlns:a16="http://schemas.microsoft.com/office/drawing/2014/main" id="{24654033-1BCA-4E04-BF84-C1A1698957A1}"/>
              </a:ext>
            </a:extLst>
          </p:cNvPr>
          <p:cNvSpPr>
            <a:spLocks noGrp="1"/>
          </p:cNvSpPr>
          <p:nvPr>
            <p:ph sz="half" idx="2"/>
          </p:nvPr>
        </p:nvSpPr>
        <p:spPr>
          <a:xfrm>
            <a:off x="847725" y="2275824"/>
            <a:ext cx="5248275" cy="2306351"/>
          </a:xfrm>
        </p:spPr>
        <p:txBody>
          <a:bodyPr anchor="ctr">
            <a:normAutofit/>
          </a:bodyPr>
          <a:lstStyle/>
          <a:p>
            <a:pPr marL="0" indent="0">
              <a:buNone/>
            </a:pPr>
            <a:r>
              <a:rPr lang="en-US" sz="2400" dirty="0"/>
              <a:t>Protect and preserve biological diversity through responsible stewardship of Brevard County’s natural resources.</a:t>
            </a:r>
          </a:p>
        </p:txBody>
      </p:sp>
      <p:sp>
        <p:nvSpPr>
          <p:cNvPr id="5" name="Text Placeholder 4">
            <a:extLst>
              <a:ext uri="{FF2B5EF4-FFF2-40B4-BE49-F238E27FC236}">
                <a16:creationId xmlns:a16="http://schemas.microsoft.com/office/drawing/2014/main" id="{40BF401E-848B-4184-B2FA-0C04C6E48354}"/>
              </a:ext>
            </a:extLst>
          </p:cNvPr>
          <p:cNvSpPr>
            <a:spLocks noGrp="1"/>
          </p:cNvSpPr>
          <p:nvPr>
            <p:ph type="body" sz="quarter" idx="3"/>
          </p:nvPr>
        </p:nvSpPr>
        <p:spPr>
          <a:xfrm>
            <a:off x="6172200" y="1359025"/>
            <a:ext cx="5183188" cy="823912"/>
          </a:xfrm>
        </p:spPr>
        <p:txBody>
          <a:bodyPr anchor="t"/>
          <a:lstStyle/>
          <a:p>
            <a:pPr algn="ctr"/>
            <a:r>
              <a:rPr lang="en-US" dirty="0"/>
              <a:t>Vision Statement</a:t>
            </a:r>
          </a:p>
        </p:txBody>
      </p:sp>
      <p:sp>
        <p:nvSpPr>
          <p:cNvPr id="6" name="Content Placeholder 5">
            <a:extLst>
              <a:ext uri="{FF2B5EF4-FFF2-40B4-BE49-F238E27FC236}">
                <a16:creationId xmlns:a16="http://schemas.microsoft.com/office/drawing/2014/main" id="{487FDF4B-EDEB-434A-8BDA-AA0C184901C6}"/>
              </a:ext>
            </a:extLst>
          </p:cNvPr>
          <p:cNvSpPr>
            <a:spLocks noGrp="1"/>
          </p:cNvSpPr>
          <p:nvPr>
            <p:ph sz="quarter" idx="4"/>
          </p:nvPr>
        </p:nvSpPr>
        <p:spPr>
          <a:xfrm>
            <a:off x="6172200" y="2182937"/>
            <a:ext cx="5183188" cy="3684588"/>
          </a:xfrm>
        </p:spPr>
        <p:txBody>
          <a:bodyPr>
            <a:normAutofit/>
          </a:bodyPr>
          <a:lstStyle/>
          <a:p>
            <a:pPr marL="0" indent="0">
              <a:buNone/>
            </a:pPr>
            <a:r>
              <a:rPr lang="en-US" sz="2400" dirty="0"/>
              <a:t>Acquire, protect, and maintain environmentally endangered lands.</a:t>
            </a:r>
          </a:p>
          <a:p>
            <a:pPr marL="0" indent="0">
              <a:buNone/>
            </a:pPr>
            <a:r>
              <a:rPr lang="en-US" sz="2400" dirty="0"/>
              <a:t>Protect Brevard County’s biodiversity.</a:t>
            </a:r>
          </a:p>
          <a:p>
            <a:pPr marL="0" indent="0">
              <a:buNone/>
            </a:pPr>
            <a:r>
              <a:rPr lang="en-US" sz="2400" dirty="0"/>
              <a:t>Provide passive recreation and education opportunities.</a:t>
            </a:r>
          </a:p>
          <a:p>
            <a:pPr marL="0" indent="0">
              <a:buNone/>
            </a:pPr>
            <a:r>
              <a:rPr lang="en-US" sz="2400" dirty="0"/>
              <a:t>Support active volunteers and community involvement.</a:t>
            </a:r>
          </a:p>
        </p:txBody>
      </p:sp>
    </p:spTree>
    <p:extLst>
      <p:ext uri="{BB962C8B-B14F-4D97-AF65-F5344CB8AC3E}">
        <p14:creationId xmlns:p14="http://schemas.microsoft.com/office/powerpoint/2010/main" val="347132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17804D-AF5F-4E9D-86E2-3D08BC1E032D}"/>
              </a:ext>
            </a:extLst>
          </p:cNvPr>
          <p:cNvSpPr>
            <a:spLocks noGrp="1"/>
          </p:cNvSpPr>
          <p:nvPr>
            <p:ph type="title"/>
          </p:nvPr>
        </p:nvSpPr>
        <p:spPr>
          <a:xfrm>
            <a:off x="838200" y="365125"/>
            <a:ext cx="10515600" cy="1174917"/>
          </a:xfrm>
        </p:spPr>
        <p:txBody>
          <a:bodyPr/>
          <a:lstStyle/>
          <a:p>
            <a:pPr algn="ctr"/>
            <a:r>
              <a:rPr lang="en-US" sz="3000" b="1" dirty="0">
                <a:solidFill>
                  <a:prstClr val="black"/>
                </a:solidFill>
                <a:latin typeface="Calibri" panose="020F0502020204030204"/>
              </a:rPr>
              <a:t>Public Access Plan Approval Process and </a:t>
            </a:r>
            <a:br>
              <a:rPr lang="en-US" sz="3000" b="1" dirty="0">
                <a:solidFill>
                  <a:prstClr val="black"/>
                </a:solidFill>
                <a:latin typeface="Calibri" panose="020F0502020204030204"/>
              </a:rPr>
            </a:br>
            <a:r>
              <a:rPr lang="en-US" sz="3000" b="1" dirty="0">
                <a:solidFill>
                  <a:prstClr val="black"/>
                </a:solidFill>
                <a:latin typeface="Calibri" panose="020F0502020204030204"/>
              </a:rPr>
              <a:t>Opportunities for Public Comment</a:t>
            </a:r>
            <a:endParaRPr lang="en-US" dirty="0"/>
          </a:p>
        </p:txBody>
      </p:sp>
      <p:sp>
        <p:nvSpPr>
          <p:cNvPr id="6" name="Content Placeholder 5">
            <a:extLst>
              <a:ext uri="{FF2B5EF4-FFF2-40B4-BE49-F238E27FC236}">
                <a16:creationId xmlns:a16="http://schemas.microsoft.com/office/drawing/2014/main" id="{A3E84DB1-9AEC-48CD-954A-CB2B97F337A4}"/>
              </a:ext>
            </a:extLst>
          </p:cNvPr>
          <p:cNvSpPr>
            <a:spLocks noGrp="1"/>
          </p:cNvSpPr>
          <p:nvPr>
            <p:ph sz="half" idx="1"/>
          </p:nvPr>
        </p:nvSpPr>
        <p:spPr>
          <a:xfrm>
            <a:off x="669125" y="1540042"/>
            <a:ext cx="6360043" cy="4486275"/>
          </a:xfrm>
        </p:spPr>
        <p:txBody>
          <a:bodyPr>
            <a:noAutofit/>
          </a:bodyPr>
          <a:lstStyle/>
          <a:p>
            <a:pPr marL="0" indent="0">
              <a:spcAft>
                <a:spcPts val="600"/>
              </a:spcAft>
              <a:buNone/>
            </a:pPr>
            <a:r>
              <a:rPr lang="en-US" sz="2200" dirty="0"/>
              <a:t>Public presentation of the Proposed Public Access Plan for South Lake Conservation Area.</a:t>
            </a:r>
          </a:p>
          <a:p>
            <a:pPr marL="0" indent="0">
              <a:spcAft>
                <a:spcPts val="600"/>
              </a:spcAft>
              <a:buNone/>
            </a:pPr>
            <a:r>
              <a:rPr lang="en-US" sz="2200" dirty="0"/>
              <a:t>Collect public comments on Public Access Plan.</a:t>
            </a:r>
          </a:p>
          <a:p>
            <a:pPr marL="0" indent="0">
              <a:spcAft>
                <a:spcPts val="600"/>
              </a:spcAft>
              <a:buNone/>
            </a:pPr>
            <a:r>
              <a:rPr lang="en-US" sz="2200" dirty="0"/>
              <a:t>Public comments are incorporated into the Public Access Plan and reviewed by Brevard County Environmentally Endangered Lands Program’s (EEL) Recreation and Education Advisory Committee (REAC).</a:t>
            </a:r>
          </a:p>
          <a:p>
            <a:pPr marL="0" indent="0">
              <a:spcAft>
                <a:spcPts val="600"/>
              </a:spcAft>
              <a:buNone/>
            </a:pPr>
            <a:r>
              <a:rPr lang="en-US" sz="2200" dirty="0"/>
              <a:t>Upon REAC approval, the Public Access Plan is incorporated in the draft Sanctuary Management Plan for EEL Selection and Management Committee approval.</a:t>
            </a:r>
          </a:p>
          <a:p>
            <a:pPr marL="0" indent="0">
              <a:spcAft>
                <a:spcPts val="600"/>
              </a:spcAft>
              <a:buNone/>
            </a:pPr>
            <a:r>
              <a:rPr lang="en-US" sz="2200" dirty="0"/>
              <a:t>All committee meetings are advertised and open to the public.</a:t>
            </a:r>
          </a:p>
        </p:txBody>
      </p:sp>
      <p:pic>
        <p:nvPicPr>
          <p:cNvPr id="8" name="Content Placeholder 7" descr="A federally threatened Florida scrub-jay found at South Lake Conservation Area.">
            <a:extLst>
              <a:ext uri="{FF2B5EF4-FFF2-40B4-BE49-F238E27FC236}">
                <a16:creationId xmlns:a16="http://schemas.microsoft.com/office/drawing/2014/main" id="{1F20E7DE-3AB1-4608-ACDF-5A50884E3E1F}"/>
              </a:ext>
            </a:extLst>
          </p:cNvPr>
          <p:cNvPicPr>
            <a:picLocks noGrp="1" noChangeAspect="1"/>
          </p:cNvPicPr>
          <p:nvPr>
            <p:ph sz="half" idx="2"/>
          </p:nvPr>
        </p:nvPicPr>
        <p:blipFill>
          <a:blip r:embed="rId2"/>
          <a:stretch>
            <a:fillRect/>
          </a:stretch>
        </p:blipFill>
        <p:spPr>
          <a:xfrm>
            <a:off x="7457652" y="1674979"/>
            <a:ext cx="3467663" cy="4351338"/>
          </a:xfrm>
          <a:prstGeom prst="rect">
            <a:avLst/>
          </a:prstGeom>
        </p:spPr>
      </p:pic>
    </p:spTree>
    <p:extLst>
      <p:ext uri="{BB962C8B-B14F-4D97-AF65-F5344CB8AC3E}">
        <p14:creationId xmlns:p14="http://schemas.microsoft.com/office/powerpoint/2010/main" val="197676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1B50-4D60-4586-97AC-6A769A63D52A}"/>
              </a:ext>
            </a:extLst>
          </p:cNvPr>
          <p:cNvSpPr>
            <a:spLocks noGrp="1"/>
          </p:cNvSpPr>
          <p:nvPr>
            <p:ph type="title"/>
          </p:nvPr>
        </p:nvSpPr>
        <p:spPr/>
        <p:txBody>
          <a:bodyPr>
            <a:normAutofit/>
          </a:bodyPr>
          <a:lstStyle/>
          <a:p>
            <a:pPr algn="ctr"/>
            <a:r>
              <a:rPr lang="en-US" sz="3000" b="1" dirty="0">
                <a:latin typeface="+mn-lt"/>
              </a:rPr>
              <a:t>South Lake Conservation Area is a Category 2 Site</a:t>
            </a:r>
          </a:p>
        </p:txBody>
      </p:sp>
      <p:sp>
        <p:nvSpPr>
          <p:cNvPr id="3" name="Content Placeholder 2">
            <a:extLst>
              <a:ext uri="{FF2B5EF4-FFF2-40B4-BE49-F238E27FC236}">
                <a16:creationId xmlns:a16="http://schemas.microsoft.com/office/drawing/2014/main" id="{8771836A-FEDF-4373-B5E4-B34DD30884CC}"/>
              </a:ext>
            </a:extLst>
          </p:cNvPr>
          <p:cNvSpPr>
            <a:spLocks noGrp="1"/>
          </p:cNvSpPr>
          <p:nvPr>
            <p:ph sz="half" idx="1"/>
          </p:nvPr>
        </p:nvSpPr>
        <p:spPr/>
        <p:txBody>
          <a:bodyPr anchor="ctr">
            <a:normAutofit/>
          </a:bodyPr>
          <a:lstStyle/>
          <a:p>
            <a:pPr marL="0" indent="0">
              <a:buNone/>
            </a:pPr>
            <a:r>
              <a:rPr lang="en-US" sz="2400" dirty="0"/>
              <a:t>Category 2 sites within the Environmentally Endangered Lands Program are managed for intermediate use with minimal capital development. Improvements can include:</a:t>
            </a:r>
          </a:p>
          <a:p>
            <a:pPr lvl="1"/>
            <a:r>
              <a:rPr lang="en-US" dirty="0"/>
              <a:t>Nature Trails</a:t>
            </a:r>
          </a:p>
          <a:p>
            <a:pPr lvl="1"/>
            <a:r>
              <a:rPr lang="en-US" dirty="0"/>
              <a:t>Parking Areas</a:t>
            </a:r>
          </a:p>
          <a:p>
            <a:pPr lvl="1"/>
            <a:r>
              <a:rPr lang="en-US" dirty="0"/>
              <a:t>Interpretive Signs and Kiosks</a:t>
            </a:r>
          </a:p>
          <a:p>
            <a:pPr marL="0" indent="0">
              <a:buNone/>
            </a:pPr>
            <a:r>
              <a:rPr lang="en-US" sz="2400" dirty="0"/>
              <a:t>Public access permitted during daylight hours.</a:t>
            </a:r>
            <a:endParaRPr lang="en-US" dirty="0"/>
          </a:p>
        </p:txBody>
      </p:sp>
      <p:pic>
        <p:nvPicPr>
          <p:cNvPr id="6" name="Content Placeholder 5">
            <a:extLst>
              <a:ext uri="{FF2B5EF4-FFF2-40B4-BE49-F238E27FC236}">
                <a16:creationId xmlns:a16="http://schemas.microsoft.com/office/drawing/2014/main" id="{765ACF92-D1EC-43AC-9ABC-3A4AE5F04C81}"/>
              </a:ext>
              <a:ext uri="{C183D7F6-B498-43B3-948B-1728B52AA6E4}">
                <adec:decorative xmlns:adec="http://schemas.microsoft.com/office/drawing/2017/decorative" val="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60" t="19549" r="-1"/>
          <a:stretch/>
        </p:blipFill>
        <p:spPr>
          <a:xfrm>
            <a:off x="7426712" y="2251521"/>
            <a:ext cx="2875944" cy="3500670"/>
          </a:xfrm>
        </p:spPr>
      </p:pic>
    </p:spTree>
    <p:extLst>
      <p:ext uri="{BB962C8B-B14F-4D97-AF65-F5344CB8AC3E}">
        <p14:creationId xmlns:p14="http://schemas.microsoft.com/office/powerpoint/2010/main" val="405342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4E26-4E90-4053-A95A-4E4B7AEF5003}"/>
              </a:ext>
            </a:extLst>
          </p:cNvPr>
          <p:cNvSpPr>
            <a:spLocks noGrp="1"/>
          </p:cNvSpPr>
          <p:nvPr>
            <p:ph type="title"/>
          </p:nvPr>
        </p:nvSpPr>
        <p:spPr/>
        <p:txBody>
          <a:bodyPr>
            <a:normAutofit/>
          </a:bodyPr>
          <a:lstStyle/>
          <a:p>
            <a:pPr algn="ctr"/>
            <a:r>
              <a:rPr lang="en-US" sz="3000" b="1" dirty="0">
                <a:latin typeface="+mn-lt"/>
              </a:rPr>
              <a:t>Site Description</a:t>
            </a:r>
          </a:p>
        </p:txBody>
      </p:sp>
      <p:sp>
        <p:nvSpPr>
          <p:cNvPr id="3" name="Content Placeholder 2">
            <a:extLst>
              <a:ext uri="{FF2B5EF4-FFF2-40B4-BE49-F238E27FC236}">
                <a16:creationId xmlns:a16="http://schemas.microsoft.com/office/drawing/2014/main" id="{3975837C-9E28-45C7-A74F-C5A90909792C}"/>
              </a:ext>
            </a:extLst>
          </p:cNvPr>
          <p:cNvSpPr>
            <a:spLocks noGrp="1"/>
          </p:cNvSpPr>
          <p:nvPr>
            <p:ph sz="half" idx="1"/>
          </p:nvPr>
        </p:nvSpPr>
        <p:spPr>
          <a:xfrm>
            <a:off x="838200" y="1825625"/>
            <a:ext cx="5181600" cy="4351338"/>
          </a:xfrm>
        </p:spPr>
        <p:txBody>
          <a:bodyPr>
            <a:normAutofit/>
          </a:bodyPr>
          <a:lstStyle/>
          <a:p>
            <a:pPr marL="0" indent="0">
              <a:spcBef>
                <a:spcPts val="0"/>
              </a:spcBef>
              <a:spcAft>
                <a:spcPts val="1800"/>
              </a:spcAft>
              <a:buNone/>
            </a:pPr>
            <a:r>
              <a:rPr lang="en-US" sz="2400" dirty="0"/>
              <a:t>Habitat types are oak-saw palmetto scrub, scrubby flatwoods, depression marsh, and hardwood hammock adjacent to South Lake.</a:t>
            </a:r>
          </a:p>
          <a:p>
            <a:pPr marL="0" indent="0">
              <a:spcBef>
                <a:spcPts val="0"/>
              </a:spcBef>
              <a:spcAft>
                <a:spcPts val="1800"/>
              </a:spcAft>
              <a:buNone/>
            </a:pPr>
            <a:r>
              <a:rPr lang="en-US" sz="2400" dirty="0"/>
              <a:t>Home to many listed plant and animal species such as the gopher tortoise, Florida scrub-jay, Curtiss’ milkweed, and false rosemary.</a:t>
            </a:r>
          </a:p>
          <a:p>
            <a:pPr marL="0" indent="0">
              <a:spcBef>
                <a:spcPts val="0"/>
              </a:spcBef>
              <a:spcAft>
                <a:spcPts val="1800"/>
              </a:spcAft>
              <a:buNone/>
            </a:pPr>
            <a:r>
              <a:rPr lang="en-US" sz="2400" dirty="0"/>
              <a:t>Location of the first Florida scrub-jay translocations in Brevard County.</a:t>
            </a:r>
          </a:p>
        </p:txBody>
      </p:sp>
      <p:pic>
        <p:nvPicPr>
          <p:cNvPr id="6" name="Content Placeholder 5">
            <a:extLst>
              <a:ext uri="{FF2B5EF4-FFF2-40B4-BE49-F238E27FC236}">
                <a16:creationId xmlns:a16="http://schemas.microsoft.com/office/drawing/2014/main" id="{7A2A85C1-09E3-477E-A48D-EAB2F89CBA90}"/>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1262" y="1376363"/>
            <a:ext cx="3278863" cy="4918295"/>
          </a:xfrm>
        </p:spPr>
      </p:pic>
    </p:spTree>
    <p:extLst>
      <p:ext uri="{BB962C8B-B14F-4D97-AF65-F5344CB8AC3E}">
        <p14:creationId xmlns:p14="http://schemas.microsoft.com/office/powerpoint/2010/main" val="125655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476A-BBF0-43FD-8187-3DBB6D171E51}"/>
              </a:ext>
            </a:extLst>
          </p:cNvPr>
          <p:cNvSpPr>
            <a:spLocks noGrp="1"/>
          </p:cNvSpPr>
          <p:nvPr>
            <p:ph type="title"/>
          </p:nvPr>
        </p:nvSpPr>
        <p:spPr/>
        <p:txBody>
          <a:bodyPr>
            <a:normAutofit/>
          </a:bodyPr>
          <a:lstStyle/>
          <a:p>
            <a:pPr algn="ctr"/>
            <a:r>
              <a:rPr lang="en-US" sz="3000" b="1" dirty="0">
                <a:latin typeface="+mn-lt"/>
              </a:rPr>
              <a:t>Proposed Conceptual Public Access Plan Summary</a:t>
            </a:r>
          </a:p>
        </p:txBody>
      </p:sp>
      <p:sp>
        <p:nvSpPr>
          <p:cNvPr id="3" name="Content Placeholder 2">
            <a:extLst>
              <a:ext uri="{FF2B5EF4-FFF2-40B4-BE49-F238E27FC236}">
                <a16:creationId xmlns:a16="http://schemas.microsoft.com/office/drawing/2014/main" id="{0677B6C8-D930-49EB-A028-3EB633314830}"/>
              </a:ext>
            </a:extLst>
          </p:cNvPr>
          <p:cNvSpPr>
            <a:spLocks noGrp="1"/>
          </p:cNvSpPr>
          <p:nvPr>
            <p:ph idx="1"/>
          </p:nvPr>
        </p:nvSpPr>
        <p:spPr>
          <a:xfrm>
            <a:off x="838200" y="1382344"/>
            <a:ext cx="10515600" cy="4486275"/>
          </a:xfrm>
        </p:spPr>
        <p:txBody>
          <a:bodyPr>
            <a:noAutofit/>
          </a:bodyPr>
          <a:lstStyle/>
          <a:p>
            <a:pPr marL="0" indent="0">
              <a:spcBef>
                <a:spcPts val="0"/>
              </a:spcBef>
              <a:spcAft>
                <a:spcPts val="1800"/>
              </a:spcAft>
              <a:buNone/>
            </a:pPr>
            <a:r>
              <a:rPr lang="en-US" sz="2400" dirty="0"/>
              <a:t>Existing trail system being modified to avoid fire lines and consistently wet portions of trail. The relatively small size of the site (207 acres), length of planned trail, and the sandy and wet soils support hiking and nature observation as permitted activities, but do not support equestrian use or bicycling. Please see the South Lake Conservation Area Proposed Trail System Map.</a:t>
            </a:r>
          </a:p>
          <a:p>
            <a:pPr marL="0" indent="0">
              <a:spcBef>
                <a:spcPts val="0"/>
              </a:spcBef>
              <a:spcAft>
                <a:spcPts val="1800"/>
              </a:spcAft>
              <a:buNone/>
            </a:pPr>
            <a:r>
              <a:rPr lang="en-US" sz="2400" dirty="0"/>
              <a:t>0.9 miles of additional trail is proposed for construction, connecting a more recently acquired 52 acre parcel to the northern portion of South Lake Conservation Area. This trail will connect to an existing trail system within Salt Lake Wildlife Management Area. This addition will traverse habitat types not present in the northern portion of the property.</a:t>
            </a:r>
          </a:p>
          <a:p>
            <a:pPr marL="0" indent="0">
              <a:spcBef>
                <a:spcPts val="0"/>
              </a:spcBef>
              <a:spcAft>
                <a:spcPts val="1800"/>
              </a:spcAft>
              <a:buNone/>
            </a:pPr>
            <a:r>
              <a:rPr lang="en-US" sz="2400" dirty="0"/>
              <a:t>A walkthrough gate will be installed to connect South Lake Conservation Area to Salt Lake Wildlife Management Area south of Dairy Road. </a:t>
            </a:r>
          </a:p>
          <a:p>
            <a:pPr marL="0" indent="0">
              <a:spcBef>
                <a:spcPts val="0"/>
              </a:spcBef>
              <a:spcAft>
                <a:spcPts val="1800"/>
              </a:spcAft>
              <a:buNone/>
            </a:pPr>
            <a:r>
              <a:rPr lang="en-US" sz="2400" dirty="0"/>
              <a:t>No changes are proposed for existing kiosk locations, existing parking areas, or existing walkthrough gates.</a:t>
            </a:r>
          </a:p>
        </p:txBody>
      </p:sp>
    </p:spTree>
    <p:extLst>
      <p:ext uri="{BB962C8B-B14F-4D97-AF65-F5344CB8AC3E}">
        <p14:creationId xmlns:p14="http://schemas.microsoft.com/office/powerpoint/2010/main" val="178489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56CE-3376-4974-A1BE-D7B5BA79DE3E}"/>
              </a:ext>
            </a:extLst>
          </p:cNvPr>
          <p:cNvSpPr>
            <a:spLocks noGrp="1"/>
          </p:cNvSpPr>
          <p:nvPr>
            <p:ph type="title"/>
          </p:nvPr>
        </p:nvSpPr>
        <p:spPr>
          <a:xfrm>
            <a:off x="838200" y="32743"/>
            <a:ext cx="10515600" cy="850489"/>
          </a:xfrm>
        </p:spPr>
        <p:txBody>
          <a:bodyPr anchor="t">
            <a:normAutofit fontScale="90000"/>
          </a:bodyPr>
          <a:lstStyle/>
          <a:p>
            <a:pPr algn="ctr"/>
            <a:r>
              <a:rPr lang="en-US" sz="3300" b="1" dirty="0">
                <a:latin typeface="+mn-lt"/>
              </a:rPr>
              <a:t>South Lake Conservation Area </a:t>
            </a:r>
            <a:br>
              <a:rPr lang="en-US" sz="3300" b="1" dirty="0">
                <a:latin typeface="+mn-lt"/>
              </a:rPr>
            </a:br>
            <a:r>
              <a:rPr lang="en-US" sz="3300" b="1" dirty="0">
                <a:latin typeface="+mn-lt"/>
              </a:rPr>
              <a:t>Proposed Trail System</a:t>
            </a:r>
            <a:br>
              <a:rPr lang="en-US" dirty="0"/>
            </a:br>
            <a:endParaRPr lang="en-US" dirty="0"/>
          </a:p>
        </p:txBody>
      </p:sp>
      <p:pic>
        <p:nvPicPr>
          <p:cNvPr id="5" name="Content Placeholder 4" descr="This is a map created on January 20th, 2020 of the proposed trail system at South Lake Conservation Area identifying the drive through and walk through gates, parking areas, and sanctuary boundary. This 1.4-mile trail system accesses South Lake Conservation Area from the western trailhead on Lancaster Lane and heads southeast, crossing Dairy Road, and continues another proposed 0.9-mile through the southern portion of the property, ending at South Lake and connecting to a 0.6-mile trail at Salt Lake Wildlife Management Area.">
            <a:extLst>
              <a:ext uri="{FF2B5EF4-FFF2-40B4-BE49-F238E27FC236}">
                <a16:creationId xmlns:a16="http://schemas.microsoft.com/office/drawing/2014/main" id="{9276854C-EAFE-43F4-B0B3-D108767C47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9831" y="883232"/>
            <a:ext cx="4572338" cy="5942025"/>
          </a:xfrm>
        </p:spPr>
      </p:pic>
    </p:spTree>
    <p:extLst>
      <p:ext uri="{BB962C8B-B14F-4D97-AF65-F5344CB8AC3E}">
        <p14:creationId xmlns:p14="http://schemas.microsoft.com/office/powerpoint/2010/main" val="2231673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8BADC-83FA-4A02-9EAA-D2D4541347E4}">
  <ds:schemaRef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8116765-81DB-4D47-8A2D-C13FCD829C08}">
  <ds:schemaRefs>
    <ds:schemaRef ds:uri="http://schemas.microsoft.com/sharepoint/v3/contenttype/forms"/>
  </ds:schemaRefs>
</ds:datastoreItem>
</file>

<file path=customXml/itemProps3.xml><?xml version="1.0" encoding="utf-8"?>
<ds:datastoreItem xmlns:ds="http://schemas.openxmlformats.org/officeDocument/2006/customXml" ds:itemID="{9C75765E-8A8B-45C8-8017-C0EE42F97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2914</TotalTime>
  <Words>477</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Proposed Conceptual Public Access Plan South Lake Conservation Area Brevard County Environmentally Endangered Lands Program</vt:lpstr>
      <vt:lpstr>Environmentally Endangered Lands Program</vt:lpstr>
      <vt:lpstr>Public Access Plan Approval Process and  Opportunities for Public Comment</vt:lpstr>
      <vt:lpstr>South Lake Conservation Area is a Category 2 Site</vt:lpstr>
      <vt:lpstr>Site Description</vt:lpstr>
      <vt:lpstr>Proposed Conceptual Public Access Plan Summary</vt:lpstr>
      <vt:lpstr>South Lake Conservation Area  Proposed Trail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Access Plan Meeting Presentation</dc:title>
  <dc:creator>Baker, Jonny</dc:creator>
  <cp:lastModifiedBy>Clark, Laura C</cp:lastModifiedBy>
  <cp:revision>48</cp:revision>
  <dcterms:created xsi:type="dcterms:W3CDTF">2020-02-11T13:22:30Z</dcterms:created>
  <dcterms:modified xsi:type="dcterms:W3CDTF">2020-04-09T20:02:14Z</dcterms:modified>
</cp:coreProperties>
</file>